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4"/>
  </p:sldMasterIdLst>
  <p:sldIdLst>
    <p:sldId id="260" r:id="rId5"/>
  </p:sldIdLst>
  <p:sldSz cx="30238700" cy="42767250"/>
  <p:notesSz cx="6858000" cy="9144000"/>
  <p:defaultTextStyle>
    <a:defPPr>
      <a:defRPr lang="en-AU"/>
    </a:defPPr>
    <a:lvl1pPr algn="l" defTabSz="207855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2078557" indent="-1622641" algn="l" defTabSz="207855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4158701" indent="-3246857" algn="l" defTabSz="207855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6238840" indent="-4871076" algn="l" defTabSz="207855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8318980" indent="-6495292" algn="l" defTabSz="207855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79613" algn="l" defTabSz="911844" rtl="0" eaLnBrk="1" latinLnBrk="0" hangingPunct="1">
      <a:defRPr sz="8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35532" algn="l" defTabSz="911844" rtl="0" eaLnBrk="1" latinLnBrk="0" hangingPunct="1">
      <a:defRPr sz="8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191452" algn="l" defTabSz="911844" rtl="0" eaLnBrk="1" latinLnBrk="0" hangingPunct="1">
      <a:defRPr sz="8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47367" algn="l" defTabSz="911844" rtl="0" eaLnBrk="1" latinLnBrk="0" hangingPunct="1">
      <a:defRPr sz="82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0" userDrawn="1">
          <p15:clr>
            <a:srgbClr val="A4A3A4"/>
          </p15:clr>
        </p15:guide>
        <p15:guide id="2" pos="14491" userDrawn="1">
          <p15:clr>
            <a:srgbClr val="A4A3A4"/>
          </p15:clr>
        </p15:guide>
        <p15:guide id="4" pos="9603">
          <p15:clr>
            <a:srgbClr val="A4A3A4"/>
          </p15:clr>
        </p15:guide>
        <p15:guide id="5" orient="horz" pos="5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192E"/>
    <a:srgbClr val="000000"/>
    <a:srgbClr val="E6E4DC"/>
    <a:srgbClr val="928373"/>
    <a:srgbClr val="1B9095"/>
    <a:srgbClr val="C5C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0" d="100"/>
          <a:sy n="20" d="100"/>
        </p:scale>
        <p:origin x="2910" y="24"/>
      </p:cViewPr>
      <p:guideLst>
        <p:guide orient="horz" pos="1790"/>
        <p:guide pos="14491"/>
        <p:guide pos="9603"/>
        <p:guide orient="horz" pos="5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903" y="13285570"/>
            <a:ext cx="25702895" cy="9167239"/>
          </a:xfrm>
        </p:spPr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805" y="24234775"/>
            <a:ext cx="21167090" cy="1092940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5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1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57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43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29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15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01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687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D5E2-F901-4751-8605-F2B8D9E04C45}" type="datetime1">
              <a:rPr lang="en-AU" altLang="en-US" smtClean="0"/>
              <a:pPr/>
              <a:t>20/11/2018</a:t>
            </a:fld>
            <a:endParaRPr lang="en-AU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5F4A-4EA1-4F78-92FC-D73F9199B055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736108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8BFA1-028E-4DD5-8543-C6BD711A2D33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058" y="36325791"/>
            <a:ext cx="9672642" cy="644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18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649" y="27481921"/>
            <a:ext cx="25702895" cy="8494051"/>
          </a:xfrm>
        </p:spPr>
        <p:txBody>
          <a:bodyPr anchor="t"/>
          <a:lstStyle>
            <a:lvl1pPr algn="l">
              <a:defRPr sz="182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649" y="18126588"/>
            <a:ext cx="25702895" cy="9355333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5884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1767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5765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4353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2941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1530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0118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68706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98AF-2D79-4252-A185-EC4CE866219F}" type="datetime1">
              <a:rPr lang="en-AU" altLang="en-US" smtClean="0"/>
              <a:pPr/>
              <a:t>20/11/2018</a:t>
            </a:fld>
            <a:endParaRPr lang="en-AU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359A9-B4A0-4220-888E-E97843B9E289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9"/>
            <a:ext cx="30244571" cy="427589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539" y="39696058"/>
            <a:ext cx="8150400" cy="30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1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 algn="l">
              <a:defRPr sz="20000"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9936"/>
            <a:ext cx="4686300" cy="1030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3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11935" y="3443960"/>
            <a:ext cx="27214830" cy="5773104"/>
          </a:xfrm>
        </p:spPr>
        <p:txBody>
          <a:bodyPr lIns="0"/>
          <a:lstStyle>
            <a:lvl1pPr algn="l">
              <a:defRPr sz="20000"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6563975" y="10480675"/>
            <a:ext cx="12163425" cy="30702250"/>
          </a:xfr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165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11935" y="3443960"/>
            <a:ext cx="27214830" cy="5773104"/>
          </a:xfrm>
        </p:spPr>
        <p:txBody>
          <a:bodyPr lIns="0"/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11935" y="28979445"/>
            <a:ext cx="27215465" cy="12203479"/>
          </a:xfrm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6155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0238700" cy="42767250"/>
          </a:xfrm>
          <a:prstGeom prst="rect">
            <a:avLst/>
          </a:prstGeom>
          <a:solidFill>
            <a:srgbClr val="E6E4D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1935" y="3443960"/>
            <a:ext cx="27214830" cy="5773104"/>
          </a:xfrm>
          <a:prstGeom prst="rect">
            <a:avLst/>
          </a:prstGeom>
        </p:spPr>
        <p:txBody>
          <a:bodyPr vert="horz" lIns="417177" tIns="208588" rIns="417177" bIns="208588" rtlCol="0" anchor="ctr">
            <a:no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935" y="9979028"/>
            <a:ext cx="27214830" cy="28224408"/>
          </a:xfrm>
          <a:prstGeom prst="rect">
            <a:avLst/>
          </a:prstGeom>
        </p:spPr>
        <p:txBody>
          <a:bodyPr vert="horz" lIns="417177" tIns="208588" rIns="417177" bIns="208588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1935" y="39638908"/>
            <a:ext cx="7055697" cy="2276960"/>
          </a:xfrm>
          <a:prstGeom prst="rect">
            <a:avLst/>
          </a:prstGeom>
        </p:spPr>
        <p:txBody>
          <a:bodyPr vert="horz" lIns="417177" tIns="208588" rIns="417177" bIns="208588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96EEA-A936-D740-BE9A-8E5BC5114D4F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31556" y="39638908"/>
            <a:ext cx="9575588" cy="2276960"/>
          </a:xfrm>
          <a:prstGeom prst="rect">
            <a:avLst/>
          </a:prstGeom>
        </p:spPr>
        <p:txBody>
          <a:bodyPr vert="horz" lIns="417177" tIns="208588" rIns="417177" bIns="208588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71068" y="39638908"/>
            <a:ext cx="7055697" cy="2276960"/>
          </a:xfrm>
          <a:prstGeom prst="rect">
            <a:avLst/>
          </a:prstGeom>
        </p:spPr>
        <p:txBody>
          <a:bodyPr vert="horz" lIns="417177" tIns="208588" rIns="417177" bIns="208588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43D72-D283-F74F-B312-599EAD87FAD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300" y="8261"/>
            <a:ext cx="8150400" cy="30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5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10" r:id="rId4"/>
    <p:sldLayoutId id="2147483811" r:id="rId5"/>
    <p:sldLayoutId id="2147483812" r:id="rId6"/>
  </p:sldLayoutIdLst>
  <p:timing>
    <p:tnLst>
      <p:par>
        <p:cTn id="1" dur="indefinite" restart="never" nodeType="tmRoot"/>
      </p:par>
    </p:tnLst>
  </p:timing>
  <p:txStyles>
    <p:titleStyle>
      <a:lvl1pPr algn="ctr" defTabSz="2085884" rtl="0" eaLnBrk="1" latinLnBrk="0" hangingPunct="1">
        <a:spcBef>
          <a:spcPct val="0"/>
        </a:spcBef>
        <a:buNone/>
        <a:defRPr sz="22200" b="1" i="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564413" indent="-1564413" algn="l" defTabSz="2085884" rtl="0" eaLnBrk="1" latinLnBrk="0" hangingPunct="1">
        <a:spcBef>
          <a:spcPct val="20000"/>
        </a:spcBef>
        <a:buFont typeface="Arial"/>
        <a:buChar char="•"/>
        <a:defRPr sz="146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3389561" indent="-1303677" algn="l" defTabSz="2085884" rtl="0" eaLnBrk="1" latinLnBrk="0" hangingPunct="1">
        <a:spcBef>
          <a:spcPct val="20000"/>
        </a:spcBef>
        <a:buFont typeface="Arial"/>
        <a:buChar char="–"/>
        <a:defRPr sz="12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5214709" indent="-1042942" algn="l" defTabSz="2085884" rtl="0" eaLnBrk="1" latinLnBrk="0" hangingPunct="1">
        <a:spcBef>
          <a:spcPct val="20000"/>
        </a:spcBef>
        <a:buFont typeface="Arial"/>
        <a:buChar char="•"/>
        <a:defRPr sz="109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7300592" indent="-1042942" algn="l" defTabSz="2085884" rtl="0" eaLnBrk="1" latinLnBrk="0" hangingPunct="1">
        <a:spcBef>
          <a:spcPct val="20000"/>
        </a:spcBef>
        <a:buFont typeface="Arial"/>
        <a:buChar char="–"/>
        <a:defRPr sz="91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9386476" indent="-1042942" algn="l" defTabSz="2085884" rtl="0" eaLnBrk="1" latinLnBrk="0" hangingPunct="1">
        <a:spcBef>
          <a:spcPct val="20000"/>
        </a:spcBef>
        <a:buFont typeface="Arial"/>
        <a:buChar char="»"/>
        <a:defRPr sz="91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11472360" indent="-1042942" algn="l" defTabSz="2085884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58243" indent="-1042942" algn="l" defTabSz="2085884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44127" indent="-1042942" algn="l" defTabSz="2085884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30010" indent="-1042942" algn="l" defTabSz="2085884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588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5884" algn="l" defTabSz="208588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1767" algn="l" defTabSz="208588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57651" algn="l" defTabSz="208588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3534" algn="l" defTabSz="208588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29418" algn="l" defTabSz="208588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15301" algn="l" defTabSz="208588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01185" algn="l" defTabSz="208588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87068" algn="l" defTabSz="2085884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90582" y="54905"/>
            <a:ext cx="29030136" cy="421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lIns="91187" tIns="45591" rIns="91187" bIns="45591" anchor="ctr"/>
          <a:lstStyle/>
          <a:p>
            <a:pPr defTabSz="208003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500" b="1" dirty="0" smtClean="0">
                <a:latin typeface="Arial"/>
                <a:ea typeface="+mn-ea"/>
                <a:cs typeface="Arial"/>
              </a:rPr>
              <a:t>Auto </a:t>
            </a:r>
            <a:r>
              <a:rPr lang="en-US" sz="11500" b="1" dirty="0">
                <a:latin typeface="Arial"/>
                <a:ea typeface="+mn-ea"/>
                <a:cs typeface="Arial"/>
              </a:rPr>
              <a:t>L</a:t>
            </a:r>
            <a:r>
              <a:rPr lang="en-US" sz="11500" b="1" dirty="0" smtClean="0">
                <a:latin typeface="Arial"/>
                <a:ea typeface="+mn-ea"/>
                <a:cs typeface="Arial"/>
              </a:rPr>
              <a:t>ayout </a:t>
            </a:r>
            <a:r>
              <a:rPr lang="en-US" sz="11500" b="1" dirty="0" smtClean="0">
                <a:latin typeface="Arial"/>
                <a:ea typeface="+mn-ea"/>
                <a:cs typeface="Arial"/>
              </a:rPr>
              <a:t>for </a:t>
            </a:r>
            <a:r>
              <a:rPr lang="en-US" sz="11500" b="1" dirty="0" smtClean="0">
                <a:latin typeface="Arial"/>
                <a:ea typeface="+mn-ea"/>
                <a:cs typeface="Arial"/>
              </a:rPr>
              <a:t>Recommender </a:t>
            </a:r>
          </a:p>
          <a:p>
            <a:pPr defTabSz="2080039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500" b="1" dirty="0" smtClean="0">
                <a:latin typeface="Arial"/>
                <a:ea typeface="+mn-ea"/>
                <a:cs typeface="Arial"/>
              </a:rPr>
              <a:t>System </a:t>
            </a:r>
            <a:r>
              <a:rPr lang="en-US" sz="11500" b="1" dirty="0" smtClean="0">
                <a:latin typeface="Arial"/>
                <a:ea typeface="+mn-ea"/>
                <a:cs typeface="Arial"/>
              </a:rPr>
              <a:t>using GAN</a:t>
            </a:r>
            <a:endParaRPr lang="en-US" sz="11500" b="1" dirty="0">
              <a:latin typeface="Arial"/>
              <a:ea typeface="+mn-ea"/>
              <a:cs typeface="Arial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44407" y="6868468"/>
            <a:ext cx="14270398" cy="31880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179490" tIns="179490" rIns="179490" bIns="179490"/>
          <a:lstStyle/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" b="1" cap="all" dirty="0" smtClean="0">
                <a:solidFill>
                  <a:srgbClr val="A6192E"/>
                </a:solidFill>
                <a:latin typeface="Arial"/>
                <a:ea typeface="+mn-ea"/>
                <a:cs typeface="Arial"/>
              </a:rPr>
              <a:t>1 - Goal</a:t>
            </a: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100" dirty="0">
              <a:latin typeface="Georgia" panose="02040502050405020303" pitchFamily="18" charset="0"/>
              <a:cs typeface="Arial"/>
            </a:endParaRP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100" dirty="0" smtClean="0">
                <a:latin typeface="Georgia" panose="02040502050405020303" pitchFamily="18" charset="0"/>
                <a:cs typeface="Arial"/>
              </a:rPr>
              <a:t>Provide better engagement content to users from auto generated layout that is not boring.</a:t>
            </a:r>
            <a:endParaRPr lang="en-US" sz="3200" dirty="0">
              <a:solidFill>
                <a:schemeClr val="lt1"/>
              </a:solidFill>
              <a:latin typeface="Georgia" panose="02040502050405020303" pitchFamily="18" charset="0"/>
              <a:cs typeface="Arial"/>
            </a:endParaRP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rgbClr val="1B9095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083730" y="18892251"/>
            <a:ext cx="13832932" cy="105037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179490" tIns="179490" rIns="179490" bIns="179490"/>
          <a:lstStyle/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" b="1" cap="all" dirty="0">
                <a:solidFill>
                  <a:srgbClr val="A6192E"/>
                </a:solidFill>
                <a:latin typeface="Arial"/>
                <a:cs typeface="Arial"/>
              </a:rPr>
              <a:t>4</a:t>
            </a:r>
            <a:r>
              <a:rPr lang="en-US" sz="5000" b="1" cap="all" dirty="0" smtClean="0">
                <a:solidFill>
                  <a:srgbClr val="A6192E"/>
                </a:solidFill>
                <a:latin typeface="Arial"/>
                <a:cs typeface="Arial"/>
              </a:rPr>
              <a:t> – Data processing (Prototype)</a:t>
            </a:r>
            <a:endParaRPr lang="en-US" sz="5000" b="1" cap="all" dirty="0">
              <a:solidFill>
                <a:srgbClr val="A6192E"/>
              </a:solidFill>
              <a:latin typeface="Arial"/>
              <a:cs typeface="Arial"/>
            </a:endParaRP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100" dirty="0">
              <a:latin typeface="Georgia" panose="02040502050405020303" pitchFamily="18" charset="0"/>
              <a:ea typeface="+mn-ea"/>
              <a:cs typeface="Arial"/>
            </a:endParaRP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100" dirty="0" smtClean="0">
                <a:latin typeface="Georgia" panose="02040502050405020303" pitchFamily="18" charset="0"/>
                <a:ea typeface="+mn-ea"/>
                <a:cs typeface="Arial"/>
              </a:rPr>
              <a:t>A customized software is used to label different regions of the layout, then save to JSON format.</a:t>
            </a:r>
            <a:endParaRPr lang="en-US" sz="3200" dirty="0">
              <a:solidFill>
                <a:schemeClr val="lt1"/>
              </a:solidFill>
              <a:latin typeface="Georgia" panose="02040502050405020303" pitchFamily="18" charset="0"/>
              <a:ea typeface="+mn-ea"/>
              <a:cs typeface="Arial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44407" y="10398185"/>
            <a:ext cx="14270398" cy="1890942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179490" tIns="179490" rIns="179490" bIns="179490"/>
          <a:lstStyle/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" b="1" cap="all" dirty="0" smtClean="0">
                <a:solidFill>
                  <a:srgbClr val="A6192E"/>
                </a:solidFill>
                <a:latin typeface="Arial"/>
                <a:cs typeface="Arial"/>
              </a:rPr>
              <a:t>2 – Idea: use gan to generate layout</a:t>
            </a:r>
            <a:endParaRPr lang="en-US" sz="5000" b="1" cap="all" dirty="0">
              <a:solidFill>
                <a:srgbClr val="A6192E"/>
              </a:solidFill>
              <a:latin typeface="Arial"/>
              <a:cs typeface="Arial"/>
            </a:endParaRP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100" dirty="0" smtClean="0">
              <a:latin typeface="Georgia" panose="02040502050405020303" pitchFamily="18" charset="0"/>
              <a:cs typeface="Arial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6083730" y="6822755"/>
            <a:ext cx="13832935" cy="118966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179490" tIns="179490" rIns="179490" bIns="179490"/>
          <a:lstStyle/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" b="1" cap="all" dirty="0">
                <a:solidFill>
                  <a:srgbClr val="A6192E"/>
                </a:solidFill>
                <a:latin typeface="Arial"/>
                <a:cs typeface="Arial"/>
              </a:rPr>
              <a:t>3</a:t>
            </a:r>
            <a:r>
              <a:rPr lang="en-US" sz="5000" b="1" cap="all" dirty="0" smtClean="0">
                <a:solidFill>
                  <a:srgbClr val="A6192E"/>
                </a:solidFill>
                <a:latin typeface="Arial"/>
                <a:cs typeface="Arial"/>
              </a:rPr>
              <a:t> – Data Collection</a:t>
            </a:r>
            <a:endParaRPr lang="en-US" sz="5000" b="1" cap="all" dirty="0">
              <a:solidFill>
                <a:srgbClr val="A6192E"/>
              </a:solidFill>
              <a:latin typeface="Arial"/>
              <a:cs typeface="Arial"/>
            </a:endParaRP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0" dirty="0">
              <a:latin typeface="Georgia" panose="02040502050405020303" pitchFamily="18" charset="0"/>
              <a:ea typeface="+mn-ea"/>
              <a:cs typeface="Arial"/>
            </a:endParaRP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latin typeface="Georgia" panose="02040502050405020303" pitchFamily="18" charset="0"/>
                <a:ea typeface="+mn-ea"/>
                <a:cs typeface="Arial"/>
              </a:rPr>
              <a:t>The  layout data is collected via real applications such as</a:t>
            </a: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latin typeface="Georgia" panose="02040502050405020303" pitchFamily="18" charset="0"/>
                <a:ea typeface="+mn-ea"/>
                <a:cs typeface="Arial"/>
              </a:rPr>
              <a:t>Amazon website, Apple Appstore, etc.</a:t>
            </a:r>
            <a:endParaRPr lang="en-US" sz="4000" dirty="0">
              <a:latin typeface="+mn-lt"/>
              <a:ea typeface="+mn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5203" y="41802115"/>
            <a:ext cx="10433863" cy="369294"/>
          </a:xfrm>
          <a:prstGeom prst="rect">
            <a:avLst/>
          </a:prstGeom>
          <a:noFill/>
        </p:spPr>
        <p:txBody>
          <a:bodyPr wrap="square" lIns="91406" tIns="45701" rIns="91406" bIns="45701" rtlCol="0">
            <a:spAutoFit/>
          </a:bodyPr>
          <a:lstStyle/>
          <a:p>
            <a:pPr defTabSz="444000"/>
            <a:r>
              <a:rPr lang="pt-BR" sz="1800" dirty="0">
                <a:solidFill>
                  <a:srgbClr val="373A36"/>
                </a:solidFill>
              </a:rPr>
              <a:t>ABN 90 952 801 237 | CRICOS Provider 00002J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575518"/>
              </p:ext>
            </p:extLst>
          </p:nvPr>
        </p:nvGraphicFramePr>
        <p:xfrm>
          <a:off x="740335" y="11528847"/>
          <a:ext cx="14079637" cy="17716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Acrobat Document" r:id="rId3" imgW="5476718" imgH="6086357" progId="AcroExch.Document.DC">
                  <p:embed/>
                </p:oleObj>
              </mc:Choice>
              <mc:Fallback>
                <p:oleObj name="Acrobat Document" r:id="rId3" imgW="5476718" imgH="608635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335" y="11528847"/>
                        <a:ext cx="14079637" cy="17716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53873" y="30358698"/>
            <a:ext cx="28507623" cy="1198944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179490" tIns="179490" rIns="179490" bIns="179490"/>
          <a:lstStyle/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" b="1" cap="all" dirty="0" smtClean="0">
                <a:solidFill>
                  <a:srgbClr val="A6192E"/>
                </a:solidFill>
                <a:latin typeface="Arial"/>
                <a:cs typeface="Arial"/>
              </a:rPr>
              <a:t>5 – GAN MODEL to generate auto layout compositions (WIP)</a:t>
            </a:r>
            <a:endParaRPr lang="en-US" sz="5000" b="1" cap="all" dirty="0">
              <a:solidFill>
                <a:srgbClr val="A6192E"/>
              </a:solidFill>
              <a:latin typeface="Arial"/>
              <a:cs typeface="Arial"/>
            </a:endParaRP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000" dirty="0">
              <a:latin typeface="Georgia" panose="02040502050405020303" pitchFamily="18" charset="0"/>
              <a:ea typeface="+mn-ea"/>
              <a:cs typeface="Arial"/>
            </a:endParaRPr>
          </a:p>
          <a:p>
            <a:pPr defTabSz="20800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latin typeface="Georgia" panose="02040502050405020303" pitchFamily="18" charset="0"/>
                <a:ea typeface="+mn-ea"/>
                <a:cs typeface="Arial"/>
              </a:rPr>
              <a:t>Use Generative adversarial </a:t>
            </a:r>
            <a:r>
              <a:rPr lang="en-US" sz="4000" b="1" dirty="0" smtClean="0">
                <a:latin typeface="Georgia" panose="02040502050405020303" pitchFamily="18" charset="0"/>
                <a:ea typeface="+mn-ea"/>
                <a:cs typeface="Arial"/>
              </a:rPr>
              <a:t>Neural network </a:t>
            </a:r>
            <a:r>
              <a:rPr lang="en-US" sz="4000" dirty="0" smtClean="0">
                <a:latin typeface="Georgia" panose="02040502050405020303" pitchFamily="18" charset="0"/>
                <a:ea typeface="+mn-ea"/>
                <a:cs typeface="Arial"/>
              </a:rPr>
              <a:t>model to learn the layout compositions, then it can generate item layout on  the fly when user is browsing the content.</a:t>
            </a:r>
            <a:endParaRPr lang="en-US" sz="4000" dirty="0">
              <a:latin typeface="+mn-lt"/>
              <a:ea typeface="+mn-ea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900" y="9848908"/>
            <a:ext cx="6676422" cy="8609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640" y="9732717"/>
            <a:ext cx="5235844" cy="8725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266" y="21745573"/>
            <a:ext cx="6839719" cy="7500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406" y="21997244"/>
            <a:ext cx="6086312" cy="7248339"/>
          </a:xfrm>
          <a:prstGeom prst="rect">
            <a:avLst/>
          </a:prstGeom>
        </p:spPr>
      </p:pic>
      <p:pic>
        <p:nvPicPr>
          <p:cNvPr id="1041" name="Picture 17" descr="https://cdn-images-1.medium.com/max/1600/1*L_pqMKMNJ8J-sa0Fx0qKpw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00" y="33465800"/>
            <a:ext cx="15230693" cy="849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16083730" y="37249767"/>
            <a:ext cx="1530502" cy="89377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51626" y="34532641"/>
            <a:ext cx="9914212" cy="76329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357223" y="32995345"/>
            <a:ext cx="6965437" cy="13542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 layout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4205857" y="12540343"/>
            <a:ext cx="1600200" cy="816428"/>
          </a:xfrm>
          <a:prstGeom prst="rightArrow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4227671">
            <a:off x="12290417" y="15961213"/>
            <a:ext cx="6003345" cy="816428"/>
          </a:xfrm>
          <a:prstGeom prst="rightArrow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56598" y="17052296"/>
            <a:ext cx="1440007" cy="70791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-9593073" y="26646220"/>
            <a:ext cx="19754348" cy="672994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0" y="36394638"/>
            <a:ext cx="1251284" cy="754265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>
            <a:off x="6983912" y="28926713"/>
            <a:ext cx="1479004" cy="895894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434623" y="29480439"/>
            <a:ext cx="22590575" cy="767756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5400000">
            <a:off x="26173688" y="32818209"/>
            <a:ext cx="7317428" cy="765935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27988590" y="36187912"/>
            <a:ext cx="2125178" cy="895894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27517" y="3965010"/>
            <a:ext cx="7986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Dai Hoang Tran</a:t>
            </a:r>
          </a:p>
          <a:p>
            <a:pPr algn="ctr"/>
            <a:r>
              <a:rPr lang="en-US" sz="4400" dirty="0" smtClean="0"/>
              <a:t>dai-hoang.tran@hdr.mq.edu.au</a:t>
            </a:r>
            <a:endParaRPr lang="en-US" sz="4400" dirty="0"/>
          </a:p>
        </p:txBody>
      </p:sp>
      <p:sp>
        <p:nvSpPr>
          <p:cNvPr id="29" name="TextBox 28"/>
          <p:cNvSpPr txBox="1"/>
          <p:nvPr/>
        </p:nvSpPr>
        <p:spPr>
          <a:xfrm>
            <a:off x="19654367" y="3870697"/>
            <a:ext cx="7986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Wei Emma Zhang</a:t>
            </a:r>
          </a:p>
          <a:p>
            <a:pPr algn="ctr"/>
            <a:r>
              <a:rPr lang="en-US" sz="4400" dirty="0"/>
              <a:t>w.zhang@mq.edu.au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298922" y="3868429"/>
            <a:ext cx="79863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/>
              <a:t>Quan</a:t>
            </a:r>
            <a:r>
              <a:rPr lang="en-US" sz="4400" dirty="0"/>
              <a:t> Z. </a:t>
            </a:r>
            <a:r>
              <a:rPr lang="en-US" sz="4400" dirty="0" smtClean="0"/>
              <a:t>Sheng</a:t>
            </a:r>
            <a:endParaRPr lang="en-US" sz="4400" dirty="0"/>
          </a:p>
          <a:p>
            <a:pPr algn="ctr"/>
            <a:r>
              <a:rPr lang="en-US" sz="4400" dirty="0"/>
              <a:t>michael.sheng@mq.edu.au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82944" y="5679974"/>
            <a:ext cx="24882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 smtClean="0"/>
              <a:t>Department </a:t>
            </a:r>
            <a:r>
              <a:rPr lang="en-AU" sz="6000" dirty="0"/>
              <a:t>of Computing, Macquarie </a:t>
            </a:r>
            <a:r>
              <a:rPr lang="en-AU" sz="6000" dirty="0" smtClean="0"/>
              <a:t>University, </a:t>
            </a:r>
            <a:r>
              <a:rPr lang="en-US" sz="6000" dirty="0"/>
              <a:t>Sydney, Australia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rgbClr val="373A36"/>
      </a:dk1>
      <a:lt1>
        <a:srgbClr val="FFFFFE"/>
      </a:lt1>
      <a:dk2>
        <a:srgbClr val="1F497D"/>
      </a:dk2>
      <a:lt2>
        <a:srgbClr val="EEECE1"/>
      </a:lt2>
      <a:accent1>
        <a:srgbClr val="4F81BD"/>
      </a:accent1>
      <a:accent2>
        <a:srgbClr val="A6192E"/>
      </a:accent2>
      <a:accent3>
        <a:srgbClr val="76232F"/>
      </a:accent3>
      <a:accent4>
        <a:srgbClr val="C6007E"/>
      </a:accent4>
      <a:accent5>
        <a:srgbClr val="373A36"/>
      </a:accent5>
      <a:accent6>
        <a:srgbClr val="D6001C"/>
      </a:accent6>
      <a:hlink>
        <a:srgbClr val="80225F"/>
      </a:hlink>
      <a:folHlink>
        <a:srgbClr val="D6D2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F036AEC6E166469677E48A0C9891B0" ma:contentTypeVersion="10" ma:contentTypeDescription="Create a new document." ma:contentTypeScope="" ma:versionID="4db6074edda508f3c9e2d774368fc5d6">
  <xsd:schema xmlns:xsd="http://www.w3.org/2001/XMLSchema" xmlns:xs="http://www.w3.org/2001/XMLSchema" xmlns:p="http://schemas.microsoft.com/office/2006/metadata/properties" xmlns:ns2="50f97fba-5ceb-4cc6-9214-aae327643bcd" xmlns:ns3="30a968eb-f0b9-4ebd-8249-c952ed0d8d09" targetNamespace="http://schemas.microsoft.com/office/2006/metadata/properties" ma:root="true" ma:fieldsID="ce0b2236a16bf61a4114f9fa60284c61" ns2:_="" ns3:_="">
    <xsd:import namespace="50f97fba-5ceb-4cc6-9214-aae327643bcd"/>
    <xsd:import namespace="30a968eb-f0b9-4ebd-8249-c952ed0d8d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f97fba-5ceb-4cc6-9214-aae327643b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968eb-f0b9-4ebd-8249-c952ed0d8d0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C512F-7289-4741-B148-032DFD9F2A26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50f97fba-5ceb-4cc6-9214-aae327643bcd"/>
    <ds:schemaRef ds:uri="30a968eb-f0b9-4ebd-8249-c952ed0d8d09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DCFF2D6-E260-4BE8-87CD-690B73179B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3CDFBA-8717-4757-9C6F-1CB763AB90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f97fba-5ceb-4cc6-9214-aae327643bcd"/>
    <ds:schemaRef ds:uri="30a968eb-f0b9-4ebd-8249-c952ed0d8d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914</TotalTime>
  <Words>156</Words>
  <Application>Microsoft Office PowerPoint</Application>
  <PresentationFormat>Custom</PresentationFormat>
  <Paragraphs>25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Georgia</vt:lpstr>
      <vt:lpstr>Default Theme</vt:lpstr>
      <vt:lpstr>Acrobat Document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Dai Hoang Tran (HDR)</cp:lastModifiedBy>
  <cp:revision>94</cp:revision>
  <cp:lastPrinted>2015-02-04T22:47:25Z</cp:lastPrinted>
  <dcterms:created xsi:type="dcterms:W3CDTF">2015-01-22T03:43:44Z</dcterms:created>
  <dcterms:modified xsi:type="dcterms:W3CDTF">2018-11-20T01:07:19Z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0x01010077F036AEC6E166469677E48A0C9891B0</vt:lpwstr>
  </property>
</Properties>
</file>